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Arimo"/>
      <p:regular r:id="rId27"/>
      <p:bold r:id="rId28"/>
      <p:italic r:id="rId29"/>
      <p:boldItalic r:id="rId30"/>
    </p:embeddedFont>
    <p:embeddedFont>
      <p:font typeface="Arimo Medium"/>
      <p:regular r:id="rId31"/>
      <p:bold r:id="rId32"/>
      <p:italic r:id="rId33"/>
      <p:boldItalic r:id="rId34"/>
    </p:embeddedFont>
    <p:embeddedFont>
      <p:font typeface="Helvetica Neue"/>
      <p:regular r:id="rId35"/>
      <p:bold r:id="rId36"/>
      <p:italic r:id="rId37"/>
      <p:boldItalic r:id="rId38"/>
    </p:embeddedFont>
    <p:embeddedFont>
      <p:font typeface="Helvetica Neue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bold.fntdata"/><Relationship Id="rId20" Type="http://schemas.openxmlformats.org/officeDocument/2006/relationships/slide" Target="slides/slide15.xml"/><Relationship Id="rId42" Type="http://schemas.openxmlformats.org/officeDocument/2006/relationships/font" Target="fonts/HelveticaNeueLight-boldItalic.fntdata"/><Relationship Id="rId41" Type="http://schemas.openxmlformats.org/officeDocument/2006/relationships/font" Target="fonts/HelveticaNeueLigh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Arimo-bold.fntdata"/><Relationship Id="rId27" Type="http://schemas.openxmlformats.org/officeDocument/2006/relationships/font" Target="fonts/Arim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im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imoMedium-regular.fntdata"/><Relationship Id="rId30" Type="http://schemas.openxmlformats.org/officeDocument/2006/relationships/font" Target="fonts/Arimo-boldItalic.fntdata"/><Relationship Id="rId11" Type="http://schemas.openxmlformats.org/officeDocument/2006/relationships/slide" Target="slides/slide6.xml"/><Relationship Id="rId33" Type="http://schemas.openxmlformats.org/officeDocument/2006/relationships/font" Target="fonts/ArimoMedium-italic.fntdata"/><Relationship Id="rId10" Type="http://schemas.openxmlformats.org/officeDocument/2006/relationships/slide" Target="slides/slide5.xml"/><Relationship Id="rId32" Type="http://schemas.openxmlformats.org/officeDocument/2006/relationships/font" Target="fonts/ArimoMedium-bold.fntdata"/><Relationship Id="rId13" Type="http://schemas.openxmlformats.org/officeDocument/2006/relationships/slide" Target="slides/slide8.xml"/><Relationship Id="rId35" Type="http://schemas.openxmlformats.org/officeDocument/2006/relationships/font" Target="fonts/HelveticaNeue-regular.fntdata"/><Relationship Id="rId12" Type="http://schemas.openxmlformats.org/officeDocument/2006/relationships/slide" Target="slides/slide7.xml"/><Relationship Id="rId34" Type="http://schemas.openxmlformats.org/officeDocument/2006/relationships/font" Target="fonts/Arimo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HelveticaNeue-italic.fntdata"/><Relationship Id="rId14" Type="http://schemas.openxmlformats.org/officeDocument/2006/relationships/slide" Target="slides/slide9.xml"/><Relationship Id="rId36" Type="http://schemas.openxmlformats.org/officeDocument/2006/relationships/font" Target="fonts/HelveticaNeue-bold.fntdata"/><Relationship Id="rId17" Type="http://schemas.openxmlformats.org/officeDocument/2006/relationships/slide" Target="slides/slide12.xml"/><Relationship Id="rId39" Type="http://schemas.openxmlformats.org/officeDocument/2006/relationships/font" Target="fonts/HelveticaNeueLight-regular.fntdata"/><Relationship Id="rId16" Type="http://schemas.openxmlformats.org/officeDocument/2006/relationships/slide" Target="slides/slide11.xml"/><Relationship Id="rId38" Type="http://schemas.openxmlformats.org/officeDocument/2006/relationships/font" Target="fonts/HelveticaNeue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38bc57b0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" name="Google Shape;52;g338bc57b0b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38bc57b0b8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g338bc57b0b8_0_3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4c96e9f894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3" name="Google Shape;163;g34c96e9f894_2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4c96e9f89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5" name="Google Shape;175;g34c96e9f894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c96e9f8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7" name="Google Shape;187;g34c96e9f89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41d0646a8a_29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9" name="Google Shape;199;g341d0646a8a_29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4c96e9f89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1" name="Google Shape;211;g34c96e9f894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4c96e9f89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3" name="Google Shape;223;g34c96e9f894_0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4c96e9f89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g34c96e9f894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4c96e9f894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5" name="Google Shape;245;g34c96e9f894_2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4c96e9f89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7" name="Google Shape;257;g34c96e9f894_0_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38bc57b0b8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" name="Google Shape;64;g338bc57b0b8_0_2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38bc57b0b8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7" name="Google Shape;267;g338bc57b0b8_0_2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38bc57b0b8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0" name="Google Shape;280;g338bc57b0b8_0_3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96023ec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7" name="Google Shape;77;g3496023ec1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41d0646a8a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9" name="Google Shape;89;g341d0646a8a_2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38bc57b0b8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8" name="Google Shape;98;g338bc57b0b8_0_2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38bc57b0b8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" name="Google Shape;108;g338bc57b0b8_0_2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41d0646a8a_2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g341d0646a8a_29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8bc57b0b8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1" name="Google Shape;131;g338bc57b0b8_0_2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c96e9f89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g34c96e9f894_0_1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hyperlink" Target="https://doi.org/10.3390/jcp3020013" TargetMode="External"/><Relationship Id="rId6" Type="http://schemas.openxmlformats.org/officeDocument/2006/relationships/hyperlink" Target="https://doi.org/10.1007/s10044-017-0656-1" TargetMode="External"/><Relationship Id="rId7" Type="http://schemas.openxmlformats.org/officeDocument/2006/relationships/hyperlink" Target="https://journals.plos.org/plosone/article?id=10.1371%2Fjournal.pone.0284449" TargetMode="External"/><Relationship Id="rId8" Type="http://schemas.openxmlformats.org/officeDocument/2006/relationships/hyperlink" Target="https://zslpublications.onlinelibrary.wiley.com/doi/10.1002/rse2.234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slide" Target="/ppt/slides/slide7.xml"/><Relationship Id="rId5" Type="http://schemas.openxmlformats.org/officeDocument/2006/relationships/slide" Target="/ppt/slides/slide6.xml"/><Relationship Id="rId6" Type="http://schemas.openxmlformats.org/officeDocument/2006/relationships/image" Target="../media/image2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slide" Target="/ppt/slides/slide5.xml"/><Relationship Id="rId5" Type="http://schemas.openxmlformats.org/officeDocument/2006/relationships/image" Target="../media/image10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01B19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55" name="Google Shape;55;p13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56" name="Google Shape;56;p13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57" name="Google Shape;57;p13"/>
          <p:cNvSpPr/>
          <p:nvPr/>
        </p:nvSpPr>
        <p:spPr>
          <a:xfrm>
            <a:off x="3036662" y="431847"/>
            <a:ext cx="3079602" cy="1010790"/>
          </a:xfrm>
          <a:custGeom>
            <a:rect b="b" l="l" r="r" t="t"/>
            <a:pathLst>
              <a:path extrusionOk="0" h="2021581" w="6159204">
                <a:moveTo>
                  <a:pt x="0" y="0"/>
                </a:moveTo>
                <a:lnTo>
                  <a:pt x="6159204" y="0"/>
                </a:lnTo>
                <a:lnTo>
                  <a:pt x="6159204" y="2021582"/>
                </a:lnTo>
                <a:lnTo>
                  <a:pt x="0" y="20215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8" name="Google Shape;58;p13"/>
          <p:cNvSpPr txBox="1"/>
          <p:nvPr/>
        </p:nvSpPr>
        <p:spPr>
          <a:xfrm>
            <a:off x="678857" y="1927485"/>
            <a:ext cx="77952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" sz="2500" u="sng">
                <a:solidFill>
                  <a:schemeClr val="lt1"/>
                </a:solidFill>
              </a:rPr>
              <a:t>Deep</a:t>
            </a:r>
            <a:r>
              <a:rPr b="1" lang="en" sz="2500" u="sng">
                <a:solidFill>
                  <a:schemeClr val="lt1"/>
                </a:solidFill>
              </a:rPr>
              <a:t> Learning-Based Approach for Automated Biometric Identification of Mugger</a:t>
            </a:r>
            <a:endParaRPr b="1" sz="2500" u="sng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" sz="2500" u="sng">
                <a:solidFill>
                  <a:schemeClr val="lt1"/>
                </a:solidFill>
              </a:rPr>
              <a:t>Crocodiles</a:t>
            </a:r>
            <a:endParaRPr b="1" sz="2700" u="sng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69763" y="3766825"/>
            <a:ext cx="83187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143000" y="3375350"/>
            <a:ext cx="73194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CSE641 Computer Vision: Modern Methods and Applications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064063" y="3842963"/>
            <a:ext cx="72642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Group 5: Shalvi Modi, Daksh Shah, Sloka Thakkar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56" name="Google Shape;156;p22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57" name="Google Shape;157;p22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58" name="Google Shape;158;p22"/>
          <p:cNvSpPr txBox="1"/>
          <p:nvPr/>
        </p:nvSpPr>
        <p:spPr>
          <a:xfrm>
            <a:off x="205794" y="4747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8669691" y="4839854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388" y="769425"/>
            <a:ext cx="8869226" cy="3979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66" name="Google Shape;166;p23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67" name="Google Shape;167;p23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68" name="Google Shape;168;p23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64-&gt;144)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" name="Google Shape;169;p23" title="trai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225" y="968360"/>
            <a:ext cx="4200725" cy="336059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0" name="Google Shape;170;p23" title="confusion_matrix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8150" y="968363"/>
            <a:ext cx="4200725" cy="3360574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" name="Google Shape;171;p23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3 .Confusion Matrix 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Data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5304450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4 .Confusion Matrix 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 Data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78" name="Google Shape;178;p24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79" name="Google Shape;179;p24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80" name="Google Shape;180;p24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64-&gt;144)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24" title="accuracy_graph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975" y="938425"/>
            <a:ext cx="4409825" cy="3496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2" name="Google Shape;182;p24" title="pred_distributio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3475" y="938425"/>
            <a:ext cx="4098049" cy="34519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3" name="Google Shape;183;p24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5.Per Class Accuracy vs Overall Accuracy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4" name="Google Shape;184;p24"/>
          <p:cNvSpPr txBox="1"/>
          <p:nvPr/>
        </p:nvSpPr>
        <p:spPr>
          <a:xfrm>
            <a:off x="5500713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6.Prediction Confidence Distribution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90" name="Google Shape;190;p25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91" name="Google Shape;191;p25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92" name="Google Shape;192;p25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64-&gt;144)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25" title="accuracy_curv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875" y="1108200"/>
            <a:ext cx="4171600" cy="33262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4" name="Google Shape;194;p25" title="lr_curv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6525" y="1108200"/>
            <a:ext cx="4171600" cy="33262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5" name="Google Shape;195;p25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7.Validation Accuracy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5478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8 .Learning Rate Curve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02" name="Google Shape;202;p26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03" name="Google Shape;203;p26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04" name="Google Shape;204;p26"/>
          <p:cNvSpPr txBox="1"/>
          <p:nvPr/>
        </p:nvSpPr>
        <p:spPr>
          <a:xfrm>
            <a:off x="148669" y="8862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</a:t>
            </a: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(FeatureNet 64-&gt;144)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6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06" name="Google Shape;206;p26"/>
          <p:cNvSpPr/>
          <p:nvPr/>
        </p:nvSpPr>
        <p:spPr>
          <a:xfrm>
            <a:off x="197125" y="1011575"/>
            <a:ext cx="8802900" cy="2174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"/>
          <p:cNvSpPr txBox="1"/>
          <p:nvPr/>
        </p:nvSpPr>
        <p:spPr>
          <a:xfrm>
            <a:off x="170550" y="3396038"/>
            <a:ext cx="880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This is the output when a test image is passed in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the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trained model.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class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of the Mugger crocodile is predicted along with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confidence score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. The confidence score indicates how much confidence the model has in its predictions.</a:t>
            </a:r>
            <a:endParaRPr sz="1600"/>
          </a:p>
        </p:txBody>
      </p:sp>
      <p:pic>
        <p:nvPicPr>
          <p:cNvPr id="208" name="Google Shape;208;p26" title="Add a little bit of body text.png"/>
          <p:cNvPicPr preferRelativeResize="0"/>
          <p:nvPr/>
        </p:nvPicPr>
        <p:blipFill rotWithShape="1">
          <a:blip r:embed="rId5">
            <a:alphaModFix/>
          </a:blip>
          <a:srcRect b="0" l="5524" r="3616" t="0"/>
          <a:stretch/>
        </p:blipFill>
        <p:spPr>
          <a:xfrm>
            <a:off x="245575" y="1033639"/>
            <a:ext cx="8706000" cy="21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14" name="Google Shape;214;p27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15" name="Google Shape;215;p27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16" name="Google Shape;216;p27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128-&gt;144)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7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9 .Confusion Matrix 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Data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27"/>
          <p:cNvSpPr txBox="1"/>
          <p:nvPr/>
        </p:nvSpPr>
        <p:spPr>
          <a:xfrm>
            <a:off x="5260150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10 .Confusion Matrix 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 Data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9" name="Google Shape;219;p27" title="trai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025" y="968375"/>
            <a:ext cx="3997500" cy="342197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0" name="Google Shape;220;p27" title="confusion_matrix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3150" y="968375"/>
            <a:ext cx="4277477" cy="342197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26" name="Google Shape;226;p28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27" name="Google Shape;227;p28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28" name="Google Shape;228;p28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128-&gt;144)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8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11 .Per Class Accuracy vs Overall Accuracy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0" name="Google Shape;230;p28"/>
          <p:cNvSpPr txBox="1"/>
          <p:nvPr/>
        </p:nvSpPr>
        <p:spPr>
          <a:xfrm>
            <a:off x="5500713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12 .Prediction Confidence Distribution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1" name="Google Shape;231;p28" title="accuracy_graph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875" y="938425"/>
            <a:ext cx="4570300" cy="34519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2" name="Google Shape;232;p28" title="pred_distributio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7175" y="938425"/>
            <a:ext cx="4252725" cy="34519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38" name="Google Shape;238;p29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39" name="Google Shape;239;p29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40" name="Google Shape;240;p29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128-&gt;144)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9"/>
          <p:cNvSpPr txBox="1"/>
          <p:nvPr/>
        </p:nvSpPr>
        <p:spPr>
          <a:xfrm>
            <a:off x="3092100" y="41855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13.Training and Validation Loss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2" name="Google Shape;242;p29" title="loss_curv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9925" y="859550"/>
            <a:ext cx="6372475" cy="318625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0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48" name="Google Shape;248;p30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49" name="Google Shape;249;p30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50" name="Google Shape;250;p30"/>
          <p:cNvSpPr txBox="1"/>
          <p:nvPr/>
        </p:nvSpPr>
        <p:spPr>
          <a:xfrm>
            <a:off x="148669" y="8862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</a:t>
            </a: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(FeatureNet 128-&gt;144)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0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52" name="Google Shape;252;p30"/>
          <p:cNvSpPr/>
          <p:nvPr/>
        </p:nvSpPr>
        <p:spPr>
          <a:xfrm>
            <a:off x="197125" y="1011575"/>
            <a:ext cx="8802900" cy="2174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0"/>
          <p:cNvSpPr txBox="1"/>
          <p:nvPr/>
        </p:nvSpPr>
        <p:spPr>
          <a:xfrm>
            <a:off x="170550" y="3396038"/>
            <a:ext cx="880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This is the output when a test image is passed in the trained model.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class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of the Mugger crocodile is predicted along with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confidence score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. The confidence score indicates how much confidence the model has in its predictions.</a:t>
            </a:r>
            <a:endParaRPr sz="1600"/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7125" y="1011575"/>
            <a:ext cx="8802902" cy="2174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60" name="Google Shape;260;p31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61" name="Google Shape;261;p31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62" name="Google Shape;262;p31"/>
          <p:cNvSpPr txBox="1"/>
          <p:nvPr/>
        </p:nvSpPr>
        <p:spPr>
          <a:xfrm>
            <a:off x="148669" y="8862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Comparison of Architecture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1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pic>
        <p:nvPicPr>
          <p:cNvPr id="264" name="Google Shape;26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175" y="872225"/>
            <a:ext cx="8319514" cy="3504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67" name="Google Shape;67;p14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68" name="Google Shape;68;p14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69" name="Google Shape;69;p14"/>
          <p:cNvSpPr/>
          <p:nvPr/>
        </p:nvSpPr>
        <p:spPr>
          <a:xfrm>
            <a:off x="-2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70" name="Google Shape;70;p14"/>
          <p:cNvSpPr txBox="1"/>
          <p:nvPr/>
        </p:nvSpPr>
        <p:spPr>
          <a:xfrm>
            <a:off x="205807" y="1236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Problem Statement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86337" y="936737"/>
            <a:ext cx="6184937" cy="3313263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2" name="Google Shape;72;p14"/>
          <p:cNvSpPr txBox="1"/>
          <p:nvPr/>
        </p:nvSpPr>
        <p:spPr>
          <a:xfrm>
            <a:off x="2886350" y="4276900"/>
            <a:ext cx="618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Fig.1 [3] Class Identification Flow Chart</a:t>
            </a:r>
            <a:endParaRPr sz="7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954163" y="4645163"/>
            <a:ext cx="779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 sz="700"/>
          </a:p>
        </p:txBody>
      </p:sp>
      <p:sp>
        <p:nvSpPr>
          <p:cNvPr id="74" name="Google Shape;74;p14"/>
          <p:cNvSpPr txBox="1"/>
          <p:nvPr/>
        </p:nvSpPr>
        <p:spPr>
          <a:xfrm>
            <a:off x="205800" y="1308079"/>
            <a:ext cx="23925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Using a </a:t>
            </a:r>
            <a:r>
              <a:rPr b="1"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deep learning approach </a:t>
            </a:r>
            <a:r>
              <a:rPr lang="en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 automate the biometric identification of Mugger crocodiles, improve accuracy, and analyze the impact of new seasonal data on the model's performance.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70" name="Google Shape;270;p32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71" name="Google Shape;271;p32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72" name="Google Shape;272;p32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73" name="Google Shape;273;p32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Future Scope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2"/>
          <p:cNvSpPr txBox="1"/>
          <p:nvPr/>
        </p:nvSpPr>
        <p:spPr>
          <a:xfrm>
            <a:off x="8669691" y="4839854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2"/>
          <p:cNvSpPr txBox="1"/>
          <p:nvPr/>
        </p:nvSpPr>
        <p:spPr>
          <a:xfrm>
            <a:off x="73375" y="1091900"/>
            <a:ext cx="3897600" cy="29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Future work can replace YOLO v11-based bounding box detection with advanced image segmentation methods, enabling more precise localization and improved accuracy in classical machine learning-based mugger identification . Moreover the future work also involves system deployment.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76" name="Google Shape;27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4325" y="791750"/>
            <a:ext cx="5349426" cy="31922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2"/>
          <p:cNvSpPr txBox="1"/>
          <p:nvPr/>
        </p:nvSpPr>
        <p:spPr>
          <a:xfrm>
            <a:off x="6180663" y="4095750"/>
            <a:ext cx="15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Fig.14 [3]</a:t>
            </a:r>
            <a:endParaRPr sz="7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83" name="Google Shape;283;p33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84" name="Google Shape;284;p33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85" name="Google Shape;285;p33"/>
          <p:cNvSpPr/>
          <p:nvPr/>
        </p:nvSpPr>
        <p:spPr>
          <a:xfrm>
            <a:off x="269110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86" name="Google Shape;286;p33"/>
          <p:cNvSpPr txBox="1"/>
          <p:nvPr/>
        </p:nvSpPr>
        <p:spPr>
          <a:xfrm>
            <a:off x="205794" y="19437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References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3"/>
          <p:cNvSpPr txBox="1"/>
          <p:nvPr/>
        </p:nvSpPr>
        <p:spPr>
          <a:xfrm>
            <a:off x="8191229" y="4778841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3"/>
          <p:cNvSpPr txBox="1"/>
          <p:nvPr/>
        </p:nvSpPr>
        <p:spPr>
          <a:xfrm>
            <a:off x="76213" y="817775"/>
            <a:ext cx="8720700" cy="37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[1]Kokal, S., Vanamala, M., &amp; Dave, R. (2023). Deep Learning and Machine Learning, Better Together Than Apart: A Review on Biometrics Mobile Authentication. Journal of Cybersecurity and Privacy, 3(2), 227-258.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https://doi.org/10.3390/jcp3020013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[2]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Al-Waisy, A.S., Qahwaji, R., Ipson, S. et al. A multi-biometric iris recognition system based on a deep learning approach. Pattern Anal Applic 21, 783–802 (2018).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https://doi.org/10.1007/s10044-017-0656-1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[4]Alexandre Delplanque, Samuel Foucher, Jérôme Théau, Elsa Bussière, Cédric Vermeulen, Philippe Lejeune,From crowd to herd counting: How to precisely detect and count African mammals using aerial imagery and deep learning?,ISPRS Journal of Photogrammetry and Remote Sensing,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[5]Moreni, M., Theau, J., &amp; Foucher, S. (n.d.). Do you get what you see? insights of using map to select architectures of pretrained neural networks for automated aerial animal detection. PLOS ONE.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https://journals.plos.org/plosone/article?id=10.1371%2Fjournal.pone.0284449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[6]Multispecies detection and identification of African mammals in aerial imagery using convolutional neural networks - Delplanque - 2022 - remote sensing in ecology and Conservation - Wiley Online Library. (n.d.).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https://zslpublications.onlinelibrary.wiley.com/doi/10.1002/rse2.234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80" name="Google Shape;80;p15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81" name="Google Shape;81;p15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82" name="Google Shape;82;p15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83" name="Google Shape;83;p15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Feedback </a:t>
            </a: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received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181859" y="917100"/>
            <a:ext cx="82587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 Light"/>
              <a:buChar char="●"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To measure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inference time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for mugger detection in deep learning approach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 Light"/>
              <a:buChar char="●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Comparison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 of the results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obtained from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deep learning approach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with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machine learning approach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 Light"/>
              <a:buChar char="●"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Incorporation of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new season data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and obtain the results.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4319" y="1994700"/>
            <a:ext cx="6355363" cy="2767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6" name="Google Shape;86;p15"/>
          <p:cNvSpPr txBox="1"/>
          <p:nvPr/>
        </p:nvSpPr>
        <p:spPr>
          <a:xfrm>
            <a:off x="2867363" y="473490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2 .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New Data </a:t>
            </a: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Description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92" name="Google Shape;92;p16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93" name="Google Shape;93;p16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94" name="Google Shape;94;p16"/>
          <p:cNvSpPr txBox="1"/>
          <p:nvPr/>
        </p:nvSpPr>
        <p:spPr>
          <a:xfrm>
            <a:off x="106000" y="-7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400" y="631200"/>
            <a:ext cx="7750457" cy="4370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01" name="Google Shape;101;p17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02" name="Google Shape;102;p17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03" name="Google Shape;103;p17">
            <a:hlinkClick action="ppaction://hlinksldjump" r:id="rId4"/>
          </p:cNvPr>
          <p:cNvSpPr txBox="1"/>
          <p:nvPr/>
        </p:nvSpPr>
        <p:spPr>
          <a:xfrm>
            <a:off x="269107" y="199713"/>
            <a:ext cx="7795200" cy="13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sz="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t/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327575" y="933925"/>
            <a:ext cx="4948500" cy="19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5" name="Google Shape;105;p17">
            <a:hlinkClick action="ppaction://hlinksldjump"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800" y="812275"/>
            <a:ext cx="7795201" cy="418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11" name="Google Shape;111;p18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12" name="Google Shape;112;p18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13" name="Google Shape;113;p18"/>
          <p:cNvSpPr txBox="1"/>
          <p:nvPr/>
        </p:nvSpPr>
        <p:spPr>
          <a:xfrm>
            <a:off x="269100" y="19972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14" name="Google Shape;114;p18">
            <a:hlinkClick action="ppaction://hlinksldjump"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050" y="2265750"/>
            <a:ext cx="8867876" cy="20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/>
        </p:nvSpPr>
        <p:spPr>
          <a:xfrm>
            <a:off x="192709" y="1009538"/>
            <a:ext cx="8367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UAV captured images are passed through a pre-trained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YOLO model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detects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bounding box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for the mugger crocodile. The detected image is then processed through a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pretrained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ResNet 18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 model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where features are extracted from the last convolutional layer for identification and analysis.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22" name="Google Shape;122;p19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23" name="Google Shape;123;p19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24" name="Google Shape;124;p19"/>
          <p:cNvSpPr txBox="1"/>
          <p:nvPr/>
        </p:nvSpPr>
        <p:spPr>
          <a:xfrm>
            <a:off x="269100" y="19972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192709" y="1009538"/>
            <a:ext cx="8367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A test image is passed through a trained model, which utilizes the extracted features from the last convolutional layer. These features are further processed by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FeatureNet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which generates the feature representation. The trained model then uses these processed features to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predict the class of the image.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19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pic>
        <p:nvPicPr>
          <p:cNvPr id="127" name="Google Shape;12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050" y="2420425"/>
            <a:ext cx="5547101" cy="177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8425" y="1903325"/>
            <a:ext cx="3213375" cy="30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34" name="Google Shape;134;p20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35" name="Google Shape;135;p20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36" name="Google Shape;136;p20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4">
            <a:alphaModFix/>
          </a:blip>
          <a:srcRect b="26486" l="0" r="0" t="0"/>
          <a:stretch/>
        </p:blipFill>
        <p:spPr>
          <a:xfrm>
            <a:off x="152400" y="2789138"/>
            <a:ext cx="8839201" cy="185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/>
          <p:nvPr/>
        </p:nvSpPr>
        <p:spPr>
          <a:xfrm>
            <a:off x="213750" y="833850"/>
            <a:ext cx="87165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FeatureNet processes an input feature vector of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512 dimensions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through a series of fully connected (linear) layers with progressively decreasing dimensions: 512 → 256 → 128 → 64 → 144. Each linear layer is followed by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batch normalization, ReLU activation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and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dropout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to enhance generalization and stability. A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skip connection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is introduced after the first linear transformation (512 → 256) to preserve important features and improve gradient flow. The final linear layer (64 → 144) produces the processed feature representation, which can be used for classification.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p20"/>
          <p:cNvSpPr/>
          <p:nvPr/>
        </p:nvSpPr>
        <p:spPr>
          <a:xfrm>
            <a:off x="1676800" y="3614025"/>
            <a:ext cx="1992600" cy="489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45" name="Google Shape;145;p21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46" name="Google Shape;146;p21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47" name="Google Shape;147;p21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213750" y="833850"/>
            <a:ext cx="87165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FeatureNet processes an input feature vector of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512 dimensions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through a series of fully connected (linear) layers with progressively decreasing dimensions: 512 → 256 → 128 → 64 → 144. Each linear layer is followed by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batch normalization, ReLU activation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and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dropout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to enhance generalization and stability. A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skip connection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is introduced after the first linear transformation (512 → 256) to preserve important features and improve gradient flow. The final linear layer (128 → 144) produces the processed feature representation, which can be used for classification.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2650050"/>
            <a:ext cx="6936583" cy="21124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0" name="Google Shape;150;p21"/>
          <p:cNvSpPr/>
          <p:nvPr/>
        </p:nvSpPr>
        <p:spPr>
          <a:xfrm>
            <a:off x="2748950" y="3659375"/>
            <a:ext cx="2037900" cy="382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